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37"/>
  </p:notesMasterIdLst>
  <p:handoutMasterIdLst>
    <p:handoutMasterId r:id="rId38"/>
  </p:handoutMasterIdLst>
  <p:sldIdLst>
    <p:sldId id="257" r:id="rId2"/>
    <p:sldId id="256" r:id="rId3"/>
    <p:sldId id="329" r:id="rId4"/>
    <p:sldId id="345" r:id="rId5"/>
    <p:sldId id="330" r:id="rId6"/>
    <p:sldId id="346" r:id="rId7"/>
    <p:sldId id="348" r:id="rId8"/>
    <p:sldId id="349" r:id="rId9"/>
    <p:sldId id="331" r:id="rId10"/>
    <p:sldId id="350" r:id="rId11"/>
    <p:sldId id="351" r:id="rId12"/>
    <p:sldId id="332" r:id="rId13"/>
    <p:sldId id="352" r:id="rId14"/>
    <p:sldId id="353" r:id="rId15"/>
    <p:sldId id="354" r:id="rId16"/>
    <p:sldId id="355" r:id="rId17"/>
    <p:sldId id="356" r:id="rId18"/>
    <p:sldId id="357" r:id="rId19"/>
    <p:sldId id="358" r:id="rId20"/>
    <p:sldId id="359" r:id="rId21"/>
    <p:sldId id="333" r:id="rId22"/>
    <p:sldId id="360" r:id="rId23"/>
    <p:sldId id="361" r:id="rId24"/>
    <p:sldId id="362" r:id="rId25"/>
    <p:sldId id="335" r:id="rId26"/>
    <p:sldId id="363" r:id="rId27"/>
    <p:sldId id="364" r:id="rId28"/>
    <p:sldId id="365" r:id="rId29"/>
    <p:sldId id="366" r:id="rId30"/>
    <p:sldId id="367" r:id="rId31"/>
    <p:sldId id="368" r:id="rId32"/>
    <p:sldId id="369" r:id="rId33"/>
    <p:sldId id="370" r:id="rId34"/>
    <p:sldId id="371" r:id="rId35"/>
    <p:sldId id="275" r:id="rId36"/>
  </p:sldIdLst>
  <p:sldSz cx="9144000" cy="5143500" type="screen16x9"/>
  <p:notesSz cx="6858000" cy="9144000"/>
  <p:embeddedFontLst>
    <p:embeddedFont>
      <p:font typeface="Montserrat Light" panose="020B0604020202020204" charset="-52"/>
      <p:regular r:id="rId39"/>
      <p:bold r:id="rId40"/>
      <p:italic r:id="rId41"/>
      <p:boldItalic r:id="rId42"/>
    </p:embeddedFont>
    <p:embeddedFont>
      <p:font typeface="Raleway Light" panose="020B0604020202020204" charset="-52"/>
      <p:regular r:id="rId43"/>
      <p:bold r:id="rId44"/>
      <p:italic r:id="rId45"/>
      <p:boldItalic r:id="rId46"/>
    </p:embeddedFont>
    <p:embeddedFont>
      <p:font typeface="Raleway ExtraBold" panose="020B0604020202020204" charset="-52"/>
      <p:bold r:id="rId47"/>
      <p:boldItalic r:id="rId48"/>
    </p:embeddedFont>
    <p:embeddedFont>
      <p:font typeface="Montserrat" panose="020B0604020202020204" charset="-52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49AECE6-5047-4B5C-9F49-3F89628FD38C}">
  <a:tblStyle styleId="{E49AECE6-5047-4B5C-9F49-3F89628FD38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2293" autoAdjust="0"/>
  </p:normalViewPr>
  <p:slideViewPr>
    <p:cSldViewPr snapToGrid="0">
      <p:cViewPr varScale="1">
        <p:scale>
          <a:sx n="80" d="100"/>
          <a:sy n="80" d="100"/>
        </p:scale>
        <p:origin x="978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0" d="100"/>
          <a:sy n="50" d="100"/>
        </p:scale>
        <p:origin x="288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F57298-A0A7-4A0F-9DCA-321747881926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773E6E-D52B-4391-B5D2-ABB30C1F3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92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" name="Google Shape;6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73146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032127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854284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583258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069773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649916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778177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91410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751152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854089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071121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52925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660856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4652883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501446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778212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80042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5741357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4460459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275390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2788463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4394820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4810645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3343717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4185832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86277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9" name="Google Shape;259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6231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373484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647812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42488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747619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84104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rgbClr val="5E79CF"/>
            </a:gs>
            <a:gs pos="100000">
              <a:srgbClr val="54B5C3"/>
            </a:gs>
          </a:gsLst>
          <a:lin ang="1080140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Raleway ExtraBold"/>
              <a:buNone/>
              <a:defRPr sz="6000" b="0" i="0" u="none" strike="noStrike" cap="none">
                <a:solidFill>
                  <a:srgbClr val="FFFFFF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Raleway ExtraBold"/>
              <a:buNone/>
              <a:defRPr sz="6000" b="0" i="0" u="none" strike="noStrike" cap="none">
                <a:solidFill>
                  <a:srgbClr val="FFFFFF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Raleway ExtraBold"/>
              <a:buNone/>
              <a:defRPr sz="6000" b="0" i="0" u="none" strike="noStrike" cap="none">
                <a:solidFill>
                  <a:srgbClr val="FFFFFF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Raleway ExtraBold"/>
              <a:buNone/>
              <a:defRPr sz="6000" b="0" i="0" u="none" strike="noStrike" cap="none">
                <a:solidFill>
                  <a:srgbClr val="FFFFFF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Raleway ExtraBold"/>
              <a:buNone/>
              <a:defRPr sz="6000" b="0" i="0" u="none" strike="noStrike" cap="none">
                <a:solidFill>
                  <a:srgbClr val="FFFFFF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Raleway ExtraBold"/>
              <a:buNone/>
              <a:defRPr sz="6000" b="0" i="0" u="none" strike="noStrike" cap="none">
                <a:solidFill>
                  <a:srgbClr val="FFFFFF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Raleway ExtraBold"/>
              <a:buNone/>
              <a:defRPr sz="6000" b="0" i="0" u="none" strike="noStrike" cap="none">
                <a:solidFill>
                  <a:srgbClr val="FFFFFF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Raleway ExtraBold"/>
              <a:buNone/>
              <a:defRPr sz="6000" b="0" i="0" u="none" strike="noStrike" cap="none">
                <a:solidFill>
                  <a:srgbClr val="FFFFFF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Raleway ExtraBold"/>
              <a:buNone/>
              <a:defRPr sz="6000" b="0" i="0" u="none" strike="noStrike" cap="none">
                <a:solidFill>
                  <a:srgbClr val="FFFFFF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20" name="Google Shape;20;p4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5E79C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457200" y="42539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FB600"/>
              </a:buClr>
              <a:buSzPts val="1400"/>
              <a:buFont typeface="Raleway Light"/>
              <a:buNone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5E79CF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5E79CF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5E79CF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5E79CF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5E79CF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5E79CF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5E79CF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5E79CF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5E79CF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7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21.png"/><Relationship Id="rId4" Type="http://schemas.openxmlformats.org/officeDocument/2006/relationships/image" Target="../media/image4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5E79CF"/>
            </a:gs>
            <a:gs pos="100000">
              <a:srgbClr val="54B5C3"/>
            </a:gs>
          </a:gsLst>
          <a:lin ang="10800025" scaled="0"/>
        </a:gra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 idx="4294967295"/>
          </p:nvPr>
        </p:nvSpPr>
        <p:spPr>
          <a:xfrm>
            <a:off x="1931575" y="2182400"/>
            <a:ext cx="5354700" cy="17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</a:pPr>
            <a:r>
              <a:rPr lang="en" sz="46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POWERCODE</a:t>
            </a:r>
            <a:endParaRPr sz="4600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</a:pPr>
            <a:r>
              <a:rPr lang="en" sz="60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ACADEMY</a:t>
            </a:r>
            <a:endParaRPr sz="60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8639" y="864575"/>
            <a:ext cx="980575" cy="110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 smtClean="0">
                <a:solidFill>
                  <a:srgbClr val="5E79CF"/>
                </a:solidFill>
              </a:rPr>
              <a:t>5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8019284" y="159660"/>
            <a:ext cx="980469" cy="886600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85814" y="317414"/>
            <a:ext cx="7672149" cy="728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Ограничения </a:t>
            </a:r>
            <a:r>
              <a:rPr lang="en-US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JSX – </a:t>
            </a:r>
            <a:r>
              <a:rPr lang="ru-RU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2 корневых элемента</a:t>
            </a:r>
            <a:endParaRPr lang="ru-RU" sz="28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37028"/>
            <a:ext cx="9144000" cy="3910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472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 smtClean="0">
                <a:solidFill>
                  <a:srgbClr val="5E79CF"/>
                </a:solidFill>
              </a:rPr>
              <a:t>5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8151799" y="159660"/>
            <a:ext cx="847954" cy="766772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85814" y="317414"/>
            <a:ext cx="7672149" cy="728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Ограничения </a:t>
            </a:r>
            <a:r>
              <a:rPr lang="en-US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JSX – </a:t>
            </a:r>
            <a:r>
              <a:rPr lang="ru-RU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2 корневых элемента</a:t>
            </a:r>
            <a:endParaRPr lang="ru-RU" sz="28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1060206"/>
            <a:ext cx="9144101" cy="408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6719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 smtClean="0">
                <a:solidFill>
                  <a:srgbClr val="5E79CF"/>
                </a:solidFill>
              </a:rPr>
              <a:t>12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37689" y="346067"/>
            <a:ext cx="7191600" cy="728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en-US" sz="32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Inline-</a:t>
            </a:r>
            <a:r>
              <a:rPr lang="ru-RU" sz="32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стили</a:t>
            </a:r>
            <a:endParaRPr lang="ru-RU" sz="32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06" y="1247013"/>
            <a:ext cx="4145721" cy="238082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2640" y="1074913"/>
            <a:ext cx="4761360" cy="2823319"/>
          </a:xfrm>
          <a:prstGeom prst="rect">
            <a:avLst/>
          </a:prstGeom>
        </p:spPr>
      </p:pic>
      <p:pic>
        <p:nvPicPr>
          <p:cNvPr id="1026" name="Picture 2" descr="Ð ÐµÐ·ÑÐ»ÑÑÐ°Ñ Ð¿Ð¾ÑÑÐºÑ Ð·Ð¾Ð±ÑÐ°Ð¶ÐµÐ½Ñ Ð·Ð° Ð·Ð°Ð¿Ð¸ÑÐ¾Ð¼ &quot;error&quot;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835" y="2931177"/>
            <a:ext cx="1991610" cy="199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879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 smtClean="0">
                <a:solidFill>
                  <a:srgbClr val="5E79CF"/>
                </a:solidFill>
              </a:rPr>
              <a:t>12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37689" y="346067"/>
            <a:ext cx="7191600" cy="728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en-US" sz="32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Inline-</a:t>
            </a:r>
            <a:r>
              <a:rPr lang="ru-RU" sz="32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стили</a:t>
            </a:r>
            <a:endParaRPr lang="ru-RU" sz="32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947" y="1337009"/>
            <a:ext cx="3657600" cy="268605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6157" y="1769325"/>
            <a:ext cx="4656221" cy="112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504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 smtClean="0">
                <a:solidFill>
                  <a:srgbClr val="5E79CF"/>
                </a:solidFill>
              </a:rPr>
              <a:t>12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37689" y="346067"/>
            <a:ext cx="7191600" cy="728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en-US" sz="32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Inline-</a:t>
            </a:r>
            <a:r>
              <a:rPr lang="ru-RU" sz="32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стили</a:t>
            </a:r>
            <a:endParaRPr lang="ru-RU" sz="32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689" y="1247014"/>
            <a:ext cx="5972175" cy="324802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0951" y="3572053"/>
            <a:ext cx="3537306" cy="1095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267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 smtClean="0">
                <a:solidFill>
                  <a:srgbClr val="5E79CF"/>
                </a:solidFill>
              </a:rPr>
              <a:t>12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37689" y="346067"/>
            <a:ext cx="7191600" cy="728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en-US" sz="32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Inline-</a:t>
            </a:r>
            <a:r>
              <a:rPr lang="ru-RU" sz="32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стили</a:t>
            </a:r>
            <a:endParaRPr lang="ru-RU" sz="32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689" y="1960246"/>
            <a:ext cx="3621504" cy="1047649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7947" y="1960245"/>
            <a:ext cx="3673947" cy="1047649"/>
          </a:xfrm>
          <a:prstGeom prst="rect">
            <a:avLst/>
          </a:prstGeom>
        </p:spPr>
      </p:pic>
      <p:pic>
        <p:nvPicPr>
          <p:cNvPr id="2052" name="Picture 4" descr="ÐÐ¾Ð²âÑÐ·Ð°Ð½Ðµ Ð·Ð¾Ð±ÑÐ°Ð¶ÐµÐ½Ð½Ñ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2324" y="2002823"/>
            <a:ext cx="962492" cy="962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89050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 smtClean="0">
                <a:solidFill>
                  <a:srgbClr val="5E79CF"/>
                </a:solidFill>
              </a:rPr>
              <a:t>12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165500" y="217710"/>
            <a:ext cx="7191600" cy="728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32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Создание простого компонента</a:t>
            </a:r>
            <a:endParaRPr lang="ru-RU" sz="32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1169" y="1074913"/>
            <a:ext cx="6067549" cy="389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5976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 smtClean="0">
                <a:solidFill>
                  <a:srgbClr val="5E79CF"/>
                </a:solidFill>
              </a:rPr>
              <a:t>12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37689" y="346067"/>
            <a:ext cx="7191600" cy="728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32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Создание простого компонента</a:t>
            </a:r>
            <a:endParaRPr lang="ru-RU" sz="32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6825" y="1074913"/>
            <a:ext cx="5877495" cy="3906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6566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 smtClean="0">
                <a:solidFill>
                  <a:srgbClr val="5E79CF"/>
                </a:solidFill>
              </a:rPr>
              <a:t>12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37689" y="346067"/>
            <a:ext cx="7191600" cy="728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32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Создание простого компонента</a:t>
            </a:r>
            <a:endParaRPr lang="ru-RU" sz="32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311" y="1160963"/>
            <a:ext cx="7318127" cy="383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6908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 smtClean="0">
                <a:solidFill>
                  <a:srgbClr val="5E79CF"/>
                </a:solidFill>
              </a:rPr>
              <a:t>12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37689" y="346067"/>
            <a:ext cx="7191600" cy="728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32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Создание простого компонента</a:t>
            </a:r>
            <a:endParaRPr lang="ru-RU" sz="32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1465" y="1074913"/>
            <a:ext cx="5167974" cy="3982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843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5E79CF"/>
            </a:gs>
            <a:gs pos="100000">
              <a:srgbClr val="54B5C3"/>
            </a:gs>
          </a:gsLst>
          <a:lin ang="10800025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ctrTitle"/>
          </p:nvPr>
        </p:nvSpPr>
        <p:spPr>
          <a:xfrm>
            <a:off x="635037" y="2500829"/>
            <a:ext cx="7772400" cy="1711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 smtClean="0"/>
              <a:t>Занятие </a:t>
            </a:r>
            <a:r>
              <a:rPr lang="ru-RU" dirty="0" smtClean="0"/>
              <a:t>22 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en-US" sz="3200" dirty="0" smtClean="0">
                <a:solidFill>
                  <a:srgbClr val="434343"/>
                </a:solidFill>
              </a:rPr>
              <a:t>JSX</a:t>
            </a:r>
            <a:r>
              <a:rPr lang="ru-RU" sz="3200" dirty="0" smtClean="0">
                <a:solidFill>
                  <a:srgbClr val="434343"/>
                </a:solidFill>
              </a:rPr>
              <a:t> синтаксис</a:t>
            </a:r>
            <a:r>
              <a:rPr lang="en-US" sz="3200" dirty="0" smtClean="0">
                <a:solidFill>
                  <a:srgbClr val="434343"/>
                </a:solidFill>
              </a:rPr>
              <a:t>, </a:t>
            </a:r>
            <a:r>
              <a:rPr lang="en-US" sz="3200" dirty="0">
                <a:solidFill>
                  <a:srgbClr val="434343"/>
                </a:solidFill>
              </a:rPr>
              <a:t>React-</a:t>
            </a:r>
            <a:r>
              <a:rPr lang="ru-RU" sz="3200" dirty="0">
                <a:solidFill>
                  <a:srgbClr val="434343"/>
                </a:solidFill>
              </a:rPr>
              <a:t>компонент, передача данных </a:t>
            </a:r>
            <a:endParaRPr sz="4800" b="0" i="0" u="none" strike="noStrike" cap="none" dirty="0">
              <a:solidFill>
                <a:srgbClr val="FFFFFF"/>
              </a:solidFill>
              <a:sym typeface="Raleway ExtraBold"/>
            </a:endParaRPr>
          </a:p>
        </p:txBody>
      </p:sp>
      <p:pic>
        <p:nvPicPr>
          <p:cNvPr id="58" name="Google Shape;58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2450" y="348175"/>
            <a:ext cx="709975" cy="7987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5396163" y="4295273"/>
            <a:ext cx="3193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>
                <a:solidFill>
                  <a:srgbClr val="FFFFFF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Горбачевский </a:t>
            </a:r>
            <a:r>
              <a:rPr lang="ru-RU" sz="600" dirty="0" smtClean="0"/>
              <a:t> </a:t>
            </a:r>
            <a:r>
              <a:rPr lang="ru-RU" sz="2000" dirty="0">
                <a:solidFill>
                  <a:srgbClr val="FFFFFF"/>
                </a:solidFill>
                <a:latin typeface="Raleway ExtraBold"/>
                <a:ea typeface="Raleway ExtraBold"/>
                <a:cs typeface="Raleway ExtraBold"/>
              </a:rPr>
              <a:t>Валерий</a:t>
            </a:r>
            <a:endParaRPr lang="en-US" sz="2000" dirty="0">
              <a:solidFill>
                <a:srgbClr val="FFFFFF"/>
              </a:solidFill>
              <a:latin typeface="Raleway ExtraBold"/>
              <a:ea typeface="Raleway ExtraBold"/>
              <a:cs typeface="Raleway Extra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 smtClean="0">
                <a:solidFill>
                  <a:srgbClr val="5E79CF"/>
                </a:solidFill>
              </a:rPr>
              <a:t>12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37689" y="346067"/>
            <a:ext cx="7191600" cy="728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32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Создание простого компонента</a:t>
            </a:r>
            <a:endParaRPr lang="ru-RU" sz="32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5000" y="1662112"/>
            <a:ext cx="5334000" cy="18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1792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 smtClean="0">
                <a:solidFill>
                  <a:srgbClr val="5E79CF"/>
                </a:solidFill>
              </a:rPr>
              <a:t>7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22286" y="273305"/>
            <a:ext cx="7545861" cy="72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Преобразуем код компонента</a:t>
            </a:r>
            <a:endParaRPr lang="ru-RU" sz="28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5807" y="999828"/>
            <a:ext cx="6283898" cy="404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4978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 smtClean="0">
                <a:solidFill>
                  <a:srgbClr val="5E79CF"/>
                </a:solidFill>
              </a:rPr>
              <a:t>7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22286" y="273305"/>
            <a:ext cx="7545861" cy="72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Преобразуем еще короче компонент</a:t>
            </a:r>
            <a:endParaRPr lang="ru-RU" sz="28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708" y="1384269"/>
            <a:ext cx="7993743" cy="321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8012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 smtClean="0">
                <a:solidFill>
                  <a:srgbClr val="5E79CF"/>
                </a:solidFill>
              </a:rPr>
              <a:t>7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22286" y="273305"/>
            <a:ext cx="7545861" cy="973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Если надо записать несколько строк пользуемся  ()</a:t>
            </a:r>
            <a:endParaRPr lang="ru-RU" sz="28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263" y="1323516"/>
            <a:ext cx="6652884" cy="354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144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 smtClean="0">
                <a:solidFill>
                  <a:srgbClr val="5E79CF"/>
                </a:solidFill>
              </a:rPr>
              <a:t>7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22286" y="273305"/>
            <a:ext cx="7545861" cy="973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Либо сократить к такому виду</a:t>
            </a:r>
            <a:endParaRPr lang="ru-RU" sz="28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1664" y="1540467"/>
            <a:ext cx="5705726" cy="2845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6035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>
                <a:solidFill>
                  <a:srgbClr val="5E79CF"/>
                </a:solidFill>
              </a:rPr>
              <a:t>9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22286" y="273305"/>
            <a:ext cx="7545861" cy="72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28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Вывод динамических данных</a:t>
            </a:r>
            <a:endParaRPr lang="ru-RU" sz="28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286" y="999828"/>
            <a:ext cx="5322717" cy="241714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8521" y="2208398"/>
            <a:ext cx="3067050" cy="183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67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>
                <a:solidFill>
                  <a:srgbClr val="5E79CF"/>
                </a:solidFill>
              </a:rPr>
              <a:t>9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22286" y="273305"/>
            <a:ext cx="7545861" cy="72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28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Вывод динамических данных</a:t>
            </a:r>
            <a:endParaRPr lang="ru-RU" sz="28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285" y="1074912"/>
            <a:ext cx="5086679" cy="230596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9473" y="1724021"/>
            <a:ext cx="2914927" cy="208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280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211" y="892627"/>
            <a:ext cx="6738033" cy="1814478"/>
          </a:xfrm>
          <a:prstGeom prst="rect">
            <a:avLst/>
          </a:prstGeom>
        </p:spPr>
      </p:pic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>
                <a:solidFill>
                  <a:srgbClr val="5E79CF"/>
                </a:solidFill>
              </a:rPr>
              <a:t>9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22286" y="273305"/>
            <a:ext cx="7545861" cy="72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28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Вывод динамических данных</a:t>
            </a:r>
            <a:endParaRPr lang="ru-RU" sz="28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3149" y="2825859"/>
            <a:ext cx="4702621" cy="213140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93332" y="2285607"/>
            <a:ext cx="3022964" cy="281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08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>
                <a:solidFill>
                  <a:srgbClr val="5E79CF"/>
                </a:solidFill>
              </a:rPr>
              <a:t>9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69985" y="273305"/>
            <a:ext cx="7545861" cy="114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28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Передача </a:t>
            </a:r>
            <a:r>
              <a:rPr lang="ru-RU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параметров</a:t>
            </a:r>
          </a:p>
          <a:p>
            <a:pPr fontAlgn="base"/>
            <a:endParaRPr lang="en-US" sz="2000" dirty="0" smtClean="0">
              <a:solidFill>
                <a:srgbClr val="0070C0"/>
              </a:solidFill>
              <a:latin typeface="Raleway ExtraBold"/>
              <a:ea typeface="Raleway ExtraBold"/>
              <a:cs typeface="Raleway ExtraBold"/>
            </a:endParaRPr>
          </a:p>
          <a:p>
            <a:pPr fontAlgn="base"/>
            <a:r>
              <a:rPr lang="ru-RU" sz="2000" dirty="0" smtClean="0">
                <a:solidFill>
                  <a:srgbClr val="0070C0"/>
                </a:solidFill>
                <a:latin typeface="Raleway ExtraBold"/>
                <a:ea typeface="Raleway ExtraBold"/>
                <a:cs typeface="Raleway ExtraBold"/>
              </a:rPr>
              <a:t>Изменим </a:t>
            </a:r>
            <a:r>
              <a:rPr lang="en-US" sz="2000" dirty="0" smtClean="0">
                <a:solidFill>
                  <a:srgbClr val="0070C0"/>
                </a:solidFill>
                <a:latin typeface="Raleway ExtraBold"/>
                <a:ea typeface="Raleway ExtraBold"/>
                <a:cs typeface="Raleway ExtraBold"/>
              </a:rPr>
              <a:t>Car.js</a:t>
            </a:r>
            <a:endParaRPr lang="ru-RU" sz="2000" dirty="0">
              <a:solidFill>
                <a:srgbClr val="0070C0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701" y="1573212"/>
            <a:ext cx="5740794" cy="2385177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0779" y="1804167"/>
            <a:ext cx="3017478" cy="2496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672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>
                <a:solidFill>
                  <a:srgbClr val="5E79CF"/>
                </a:solidFill>
              </a:rPr>
              <a:t>9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69985" y="273305"/>
            <a:ext cx="7545861" cy="114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28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Передача </a:t>
            </a:r>
            <a:r>
              <a:rPr lang="ru-RU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параметров</a:t>
            </a:r>
          </a:p>
          <a:p>
            <a:pPr fontAlgn="base"/>
            <a:endParaRPr lang="en-US" sz="2000" dirty="0" smtClean="0">
              <a:solidFill>
                <a:srgbClr val="0070C0"/>
              </a:solidFill>
              <a:latin typeface="Raleway ExtraBold"/>
              <a:ea typeface="Raleway ExtraBold"/>
              <a:cs typeface="Raleway ExtraBold"/>
            </a:endParaRPr>
          </a:p>
          <a:p>
            <a:pPr fontAlgn="base"/>
            <a:r>
              <a:rPr lang="ru-RU" sz="2000" dirty="0" smtClean="0">
                <a:solidFill>
                  <a:srgbClr val="0070C0"/>
                </a:solidFill>
                <a:latin typeface="Raleway ExtraBold"/>
                <a:ea typeface="Raleway ExtraBold"/>
                <a:cs typeface="Raleway ExtraBold"/>
              </a:rPr>
              <a:t>Изменим </a:t>
            </a:r>
            <a:r>
              <a:rPr lang="en-US" sz="2000" dirty="0" smtClean="0">
                <a:solidFill>
                  <a:srgbClr val="0070C0"/>
                </a:solidFill>
                <a:latin typeface="Raleway ExtraBold"/>
                <a:ea typeface="Raleway ExtraBold"/>
                <a:cs typeface="Raleway ExtraBold"/>
              </a:rPr>
              <a:t>App.js</a:t>
            </a:r>
            <a:endParaRPr lang="ru-RU" sz="2000" dirty="0">
              <a:solidFill>
                <a:srgbClr val="0070C0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985" y="1722019"/>
            <a:ext cx="5173740" cy="224840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8742" y="1601703"/>
            <a:ext cx="3076575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17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 smtClean="0">
                <a:solidFill>
                  <a:srgbClr val="5E79CF"/>
                </a:solidFill>
              </a:rPr>
              <a:t>3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8298160" y="159660"/>
            <a:ext cx="701594" cy="63442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325248" y="157182"/>
            <a:ext cx="7191600" cy="728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В </a:t>
            </a:r>
            <a:r>
              <a:rPr lang="en-US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render() </a:t>
            </a:r>
            <a:r>
              <a:rPr lang="ru-RU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можем записать </a:t>
            </a:r>
            <a:r>
              <a:rPr lang="en-US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html</a:t>
            </a:r>
            <a:endParaRPr lang="ru-RU" sz="28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5" y="892627"/>
            <a:ext cx="9141345" cy="4250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272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>
                <a:solidFill>
                  <a:srgbClr val="5E79CF"/>
                </a:solidFill>
              </a:rPr>
              <a:t>9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69985" y="273305"/>
            <a:ext cx="7545861" cy="114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28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Передача </a:t>
            </a:r>
            <a:r>
              <a:rPr lang="ru-RU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параметров</a:t>
            </a:r>
          </a:p>
          <a:p>
            <a:pPr fontAlgn="base"/>
            <a:endParaRPr lang="en-US" sz="2000" dirty="0" smtClean="0">
              <a:solidFill>
                <a:srgbClr val="0070C0"/>
              </a:solidFill>
              <a:latin typeface="Raleway ExtraBold"/>
              <a:ea typeface="Raleway ExtraBold"/>
              <a:cs typeface="Raleway ExtraBold"/>
            </a:endParaRPr>
          </a:p>
          <a:p>
            <a:pPr fontAlgn="base"/>
            <a:r>
              <a:rPr lang="ru-RU" sz="2000" dirty="0" smtClean="0">
                <a:solidFill>
                  <a:srgbClr val="0070C0"/>
                </a:solidFill>
                <a:latin typeface="Raleway ExtraBold"/>
                <a:ea typeface="Raleway ExtraBold"/>
                <a:cs typeface="Raleway ExtraBold"/>
              </a:rPr>
              <a:t>Изменим </a:t>
            </a:r>
            <a:r>
              <a:rPr lang="en-US" sz="2000" dirty="0" smtClean="0">
                <a:solidFill>
                  <a:srgbClr val="0070C0"/>
                </a:solidFill>
                <a:latin typeface="Raleway ExtraBold"/>
                <a:ea typeface="Raleway ExtraBold"/>
                <a:cs typeface="Raleway ExtraBold"/>
              </a:rPr>
              <a:t>Car.js</a:t>
            </a:r>
            <a:endParaRPr lang="ru-RU" sz="2000" dirty="0">
              <a:solidFill>
                <a:srgbClr val="0070C0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985" y="1626017"/>
            <a:ext cx="5538296" cy="1923299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0496" y="1355913"/>
            <a:ext cx="2505075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563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>
                <a:solidFill>
                  <a:srgbClr val="5E79CF"/>
                </a:solidFill>
              </a:rPr>
              <a:t>9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69985" y="273305"/>
            <a:ext cx="7545861" cy="114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28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Передача </a:t>
            </a:r>
            <a:r>
              <a:rPr lang="ru-RU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параметров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39" y="1997225"/>
            <a:ext cx="3953576" cy="1740568"/>
          </a:xfrm>
          <a:prstGeom prst="rect">
            <a:avLst/>
          </a:prstGeom>
        </p:spPr>
      </p:pic>
      <p:pic>
        <p:nvPicPr>
          <p:cNvPr id="13" name="Picture 4" descr="ÐÐ¾Ð²âÑÐ·Ð°Ð½Ðµ Ð·Ð¾Ð±ÑÐ°Ð¶ÐµÐ½Ð½Ñ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3433" y="2386263"/>
            <a:ext cx="962492" cy="962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69917" y="1997225"/>
            <a:ext cx="3970671" cy="174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88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>
                <a:solidFill>
                  <a:srgbClr val="5E79CF"/>
                </a:solidFill>
              </a:rPr>
              <a:t>9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69985" y="273305"/>
            <a:ext cx="7545861" cy="114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28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Передача </a:t>
            </a:r>
            <a:r>
              <a:rPr lang="ru-RU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контента</a:t>
            </a:r>
            <a:endParaRPr lang="en-US" sz="2800" dirty="0" smtClean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  <a:p>
            <a:pPr fontAlgn="base"/>
            <a:endParaRPr lang="en-US" sz="2000" dirty="0" smtClean="0">
              <a:solidFill>
                <a:srgbClr val="0070C0"/>
              </a:solidFill>
              <a:latin typeface="Raleway ExtraBold"/>
              <a:ea typeface="Raleway ExtraBold"/>
              <a:cs typeface="Raleway ExtraBold"/>
            </a:endParaRPr>
          </a:p>
          <a:p>
            <a:pPr fontAlgn="base"/>
            <a:r>
              <a:rPr lang="ru-RU" sz="2000" dirty="0" smtClean="0">
                <a:solidFill>
                  <a:srgbClr val="0070C0"/>
                </a:solidFill>
                <a:latin typeface="Raleway ExtraBold"/>
                <a:ea typeface="Raleway ExtraBold"/>
                <a:cs typeface="Raleway ExtraBold"/>
              </a:rPr>
              <a:t>Изменим </a:t>
            </a:r>
            <a:r>
              <a:rPr lang="en-US" sz="2000" dirty="0" smtClean="0">
                <a:solidFill>
                  <a:srgbClr val="0070C0"/>
                </a:solidFill>
                <a:latin typeface="Raleway ExtraBold"/>
                <a:ea typeface="Raleway ExtraBold"/>
                <a:cs typeface="Raleway ExtraBold"/>
              </a:rPr>
              <a:t>App.js</a:t>
            </a:r>
            <a:endParaRPr lang="ru-RU" sz="2000" dirty="0">
              <a:solidFill>
                <a:srgbClr val="0070C0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644" y="2025817"/>
            <a:ext cx="4133850" cy="234315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1722" y="892627"/>
            <a:ext cx="2800350" cy="389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301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>
                <a:solidFill>
                  <a:srgbClr val="5E79CF"/>
                </a:solidFill>
              </a:rPr>
              <a:t>9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69985" y="273305"/>
            <a:ext cx="7545861" cy="114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28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Передача </a:t>
            </a:r>
            <a:r>
              <a:rPr lang="ru-RU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контента</a:t>
            </a:r>
            <a:endParaRPr lang="en-US" sz="2800" dirty="0" smtClean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  <a:p>
            <a:pPr fontAlgn="base"/>
            <a:endParaRPr lang="en-US" sz="2000" dirty="0" smtClean="0">
              <a:solidFill>
                <a:srgbClr val="0070C0"/>
              </a:solidFill>
              <a:latin typeface="Raleway ExtraBold"/>
              <a:ea typeface="Raleway ExtraBold"/>
              <a:cs typeface="Raleway ExtraBold"/>
            </a:endParaRPr>
          </a:p>
          <a:p>
            <a:pPr fontAlgn="base"/>
            <a:r>
              <a:rPr lang="ru-RU" sz="2000" dirty="0" smtClean="0">
                <a:solidFill>
                  <a:srgbClr val="0070C0"/>
                </a:solidFill>
                <a:latin typeface="Raleway ExtraBold"/>
                <a:ea typeface="Raleway ExtraBold"/>
                <a:cs typeface="Raleway ExtraBold"/>
              </a:rPr>
              <a:t>Изменим </a:t>
            </a:r>
            <a:r>
              <a:rPr lang="en-US" sz="2000" dirty="0" smtClean="0">
                <a:solidFill>
                  <a:srgbClr val="0070C0"/>
                </a:solidFill>
                <a:latin typeface="Raleway ExtraBold"/>
                <a:ea typeface="Raleway ExtraBold"/>
                <a:cs typeface="Raleway ExtraBold"/>
              </a:rPr>
              <a:t>Car.js</a:t>
            </a:r>
            <a:endParaRPr lang="ru-RU" sz="2000" dirty="0">
              <a:solidFill>
                <a:srgbClr val="0070C0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985" y="2233157"/>
            <a:ext cx="5286375" cy="206692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5049" y="1261485"/>
            <a:ext cx="2534707" cy="3852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887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>
                <a:solidFill>
                  <a:srgbClr val="5E79CF"/>
                </a:solidFill>
              </a:rPr>
              <a:t>9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69985" y="273305"/>
            <a:ext cx="7545861" cy="114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28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Передача </a:t>
            </a:r>
            <a:r>
              <a:rPr lang="ru-RU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контента</a:t>
            </a:r>
            <a:endParaRPr lang="en-US" sz="2800" dirty="0" smtClean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  <a:p>
            <a:pPr fontAlgn="base"/>
            <a:endParaRPr lang="en-US" sz="2000" dirty="0" smtClean="0">
              <a:solidFill>
                <a:srgbClr val="0070C0"/>
              </a:solidFill>
              <a:latin typeface="Raleway ExtraBold"/>
              <a:ea typeface="Raleway ExtraBold"/>
              <a:cs typeface="Raleway ExtraBold"/>
            </a:endParaRPr>
          </a:p>
          <a:p>
            <a:pPr fontAlgn="base"/>
            <a:r>
              <a:rPr lang="ru-RU" sz="2000" dirty="0" smtClean="0">
                <a:solidFill>
                  <a:srgbClr val="0070C0"/>
                </a:solidFill>
                <a:latin typeface="Raleway ExtraBold"/>
                <a:ea typeface="Raleway ExtraBold"/>
                <a:cs typeface="Raleway ExtraBold"/>
              </a:rPr>
              <a:t>Изменим </a:t>
            </a:r>
            <a:r>
              <a:rPr lang="en-US" sz="2000" dirty="0" smtClean="0">
                <a:solidFill>
                  <a:srgbClr val="0070C0"/>
                </a:solidFill>
                <a:latin typeface="Raleway ExtraBold"/>
                <a:ea typeface="Raleway ExtraBold"/>
                <a:cs typeface="Raleway ExtraBold"/>
              </a:rPr>
              <a:t>App.js</a:t>
            </a:r>
            <a:endParaRPr lang="ru-RU" sz="2000" dirty="0">
              <a:solidFill>
                <a:srgbClr val="0070C0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433" y="2069979"/>
            <a:ext cx="4476750" cy="260985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5652" y="511208"/>
            <a:ext cx="2371725" cy="442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516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sz="1300" b="0" i="0" u="none" strike="noStrike" cap="none" dirty="0" smtClean="0">
                <a:solidFill>
                  <a:srgbClr val="5E79CF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19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62" name="Google Shape;262;p31"/>
          <p:cNvSpPr txBox="1">
            <a:spLocks noGrp="1"/>
          </p:cNvSpPr>
          <p:nvPr>
            <p:ph type="ctrTitle" idx="4294967295"/>
          </p:nvPr>
        </p:nvSpPr>
        <p:spPr>
          <a:xfrm>
            <a:off x="685800" y="1507150"/>
            <a:ext cx="65937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</a:pPr>
            <a:r>
              <a:rPr lang="ru-RU" sz="6000" b="0" i="0" u="none" strike="noStrike" cap="none" dirty="0" smtClean="0">
                <a:solidFill>
                  <a:srgbClr val="5E79CF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Спасибо</a:t>
            </a:r>
            <a:r>
              <a:rPr lang="en" sz="6000" b="0" i="0" u="none" strike="noStrike" cap="none" dirty="0" smtClean="0">
                <a:solidFill>
                  <a:srgbClr val="5E79CF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!</a:t>
            </a:r>
            <a:endParaRPr sz="60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63" name="Google Shape;263;p31"/>
          <p:cNvSpPr txBox="1">
            <a:spLocks noGrp="1"/>
          </p:cNvSpPr>
          <p:nvPr>
            <p:ph type="subTitle" idx="4294967295"/>
          </p:nvPr>
        </p:nvSpPr>
        <p:spPr>
          <a:xfrm>
            <a:off x="685800" y="2550694"/>
            <a:ext cx="4644189" cy="2245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None/>
            </a:pPr>
            <a:r>
              <a:rPr lang="ru-RU" sz="3600" b="1" i="0" u="none" strike="noStrike" cap="none" dirty="0" smtClean="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Есть вопросы</a:t>
            </a:r>
            <a:r>
              <a:rPr lang="en" sz="3600" b="1" i="0" u="none" strike="noStrike" cap="none" dirty="0" smtClean="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?</a:t>
            </a:r>
            <a:endParaRPr sz="3600" b="1" i="0" u="none" strike="noStrike" cap="none" dirty="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 b="0" i="0" u="none" strike="noStrike" cap="none" dirty="0" smtClean="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Вы можете связаться со мной </a:t>
            </a:r>
            <a:endParaRPr lang="en-US" sz="1800" b="0" i="0" u="none" strike="noStrike" cap="none" dirty="0" smtClean="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b="0" i="0" u="none" strike="noStrike" cap="none" dirty="0" smtClean="0">
                <a:solidFill>
                  <a:schemeClr val="accent1"/>
                </a:solidFill>
                <a:latin typeface="Raleway Light"/>
                <a:ea typeface="Raleway Light"/>
                <a:cs typeface="Raleway Light"/>
                <a:sym typeface="Raleway Light"/>
              </a:rPr>
              <a:t>mail</a:t>
            </a:r>
            <a:r>
              <a:rPr lang="en-US" sz="1800" b="0" i="0" u="none" strike="noStrike" cap="none" dirty="0" smtClean="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: valeriy.gorbachevskiy@gmail.com</a:t>
            </a:r>
            <a:r>
              <a:rPr lang="en" sz="1800" b="0" i="0" u="none" strike="noStrike" cap="none" dirty="0" smtClean="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b="0" i="0" u="none" strike="noStrike" cap="none" dirty="0" smtClean="0">
                <a:solidFill>
                  <a:schemeClr val="accent1"/>
                </a:solidFill>
                <a:latin typeface="Raleway Light"/>
                <a:ea typeface="Raleway Light"/>
                <a:cs typeface="Raleway Light"/>
                <a:sym typeface="Raleway Light"/>
              </a:rPr>
              <a:t>Telegram/Viber</a:t>
            </a:r>
            <a:r>
              <a:rPr lang="en-US" sz="1800" b="0" i="0" u="none" strike="noStrike" cap="none" dirty="0" smtClean="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: +380954382408</a:t>
            </a: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>
                <a:solidFill>
                  <a:schemeClr val="accent1"/>
                </a:solidFill>
              </a:rPr>
              <a:t>Skype</a:t>
            </a:r>
            <a:r>
              <a:rPr lang="en-US" dirty="0" smtClean="0"/>
              <a:t>: valerij.gorbachevskij</a:t>
            </a:r>
            <a:endParaRPr sz="3600" b="1" i="0" u="none" strike="noStrike" cap="none" dirty="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64" name="Google Shape;264;p31"/>
          <p:cNvSpPr/>
          <p:nvPr/>
        </p:nvSpPr>
        <p:spPr>
          <a:xfrm>
            <a:off x="8054234" y="327815"/>
            <a:ext cx="798007" cy="725835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5E79C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 smtClean="0">
                <a:solidFill>
                  <a:srgbClr val="5E79CF"/>
                </a:solidFill>
              </a:rPr>
              <a:t>3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84432" y="159660"/>
            <a:ext cx="1215322" cy="1098968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309407" y="184200"/>
            <a:ext cx="7191600" cy="1074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Пользуемся компонентами и пишем код  в отдельном файле</a:t>
            </a:r>
            <a:endParaRPr lang="ru-RU" sz="28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1483948"/>
            <a:ext cx="9144000" cy="365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805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 smtClean="0">
                <a:solidFill>
                  <a:srgbClr val="5E79CF"/>
                </a:solidFill>
              </a:rPr>
              <a:t>4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8319719" y="124110"/>
            <a:ext cx="687687" cy="621848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132743" y="124110"/>
            <a:ext cx="7191600" cy="728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32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Равносильные записи кода</a:t>
            </a:r>
            <a:endParaRPr lang="ru-RU" sz="32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0" y="852956"/>
            <a:ext cx="9144100" cy="4290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534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 smtClean="0">
                <a:solidFill>
                  <a:srgbClr val="5E79CF"/>
                </a:solidFill>
              </a:rPr>
              <a:t>4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8319719" y="124110"/>
            <a:ext cx="687687" cy="621848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156806" y="218590"/>
            <a:ext cx="7191600" cy="728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32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Исправляем ошибки записи</a:t>
            </a:r>
            <a:endParaRPr lang="ru-RU" sz="32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48914"/>
            <a:ext cx="9219032" cy="399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368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 smtClean="0">
                <a:solidFill>
                  <a:srgbClr val="5E79CF"/>
                </a:solidFill>
              </a:rPr>
              <a:t>7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8319719" y="124110"/>
            <a:ext cx="687687" cy="621848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132743" y="79112"/>
            <a:ext cx="7191600" cy="1136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32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Возвращаемся к привычному формату</a:t>
            </a:r>
            <a:endParaRPr lang="ru-RU" sz="32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" y="1240517"/>
            <a:ext cx="9144000" cy="343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212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 smtClean="0">
                <a:solidFill>
                  <a:srgbClr val="5E79CF"/>
                </a:solidFill>
              </a:rPr>
              <a:t>7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8319719" y="124110"/>
            <a:ext cx="687687" cy="621848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132742" y="110063"/>
            <a:ext cx="7014015" cy="1069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Всегда импортируем </a:t>
            </a:r>
            <a:r>
              <a:rPr lang="en-US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React </a:t>
            </a:r>
            <a:r>
              <a:rPr lang="ru-RU" sz="28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иначе компилятор нас не поймет</a:t>
            </a:r>
            <a:endParaRPr lang="ru-RU" sz="28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15957"/>
            <a:ext cx="9164267" cy="3927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587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dirty="0" smtClean="0">
                <a:solidFill>
                  <a:srgbClr val="5E79CF"/>
                </a:solidFill>
              </a:rPr>
              <a:t>5</a:t>
            </a:r>
            <a:endParaRPr sz="1300" b="0" i="0" u="none" strike="noStrike" cap="none" dirty="0">
              <a:solidFill>
                <a:srgbClr val="5E79C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7797276" y="159660"/>
            <a:ext cx="1202478" cy="1087354"/>
            <a:chOff x="6429073" y="395502"/>
            <a:chExt cx="1999949" cy="1808476"/>
          </a:xfrm>
        </p:grpSpPr>
        <p:sp>
          <p:nvSpPr>
            <p:cNvPr id="106" name="Google Shape;106;p18"/>
            <p:cNvSpPr/>
            <p:nvPr/>
          </p:nvSpPr>
          <p:spPr>
            <a:xfrm>
              <a:off x="7756589" y="1917742"/>
              <a:ext cx="299775" cy="286236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1609245">
              <a:off x="6429073" y="1276138"/>
              <a:ext cx="299725" cy="286203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rot="2926063">
              <a:off x="8209612" y="1028070"/>
              <a:ext cx="224479" cy="214340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1609158">
              <a:off x="6946716" y="395502"/>
              <a:ext cx="202232" cy="193098"/>
            </a:xfrm>
            <a:custGeom>
              <a:avLst/>
              <a:gdLst/>
              <a:ahLst/>
              <a:cxnLst/>
              <a:rect l="l" t="t" r="r" b="b"/>
              <a:pathLst>
                <a:path w="15144" h="14460" extrusionOk="0">
                  <a:moveTo>
                    <a:pt x="7572" y="1"/>
                  </a:moveTo>
                  <a:lnTo>
                    <a:pt x="7499" y="25"/>
                  </a:lnTo>
                  <a:lnTo>
                    <a:pt x="7401" y="74"/>
                  </a:lnTo>
                  <a:lnTo>
                    <a:pt x="7328" y="172"/>
                  </a:lnTo>
                  <a:lnTo>
                    <a:pt x="7255" y="294"/>
                  </a:lnTo>
                  <a:lnTo>
                    <a:pt x="5594" y="4104"/>
                  </a:lnTo>
                  <a:lnTo>
                    <a:pt x="5521" y="4226"/>
                  </a:lnTo>
                  <a:lnTo>
                    <a:pt x="5398" y="4373"/>
                  </a:lnTo>
                  <a:lnTo>
                    <a:pt x="5276" y="4495"/>
                  </a:lnTo>
                  <a:lnTo>
                    <a:pt x="5130" y="4617"/>
                  </a:lnTo>
                  <a:lnTo>
                    <a:pt x="4983" y="4715"/>
                  </a:lnTo>
                  <a:lnTo>
                    <a:pt x="4812" y="4788"/>
                  </a:lnTo>
                  <a:lnTo>
                    <a:pt x="4666" y="4861"/>
                  </a:lnTo>
                  <a:lnTo>
                    <a:pt x="4495" y="4886"/>
                  </a:lnTo>
                  <a:lnTo>
                    <a:pt x="392" y="5301"/>
                  </a:lnTo>
                  <a:lnTo>
                    <a:pt x="245" y="5325"/>
                  </a:lnTo>
                  <a:lnTo>
                    <a:pt x="123" y="5374"/>
                  </a:lnTo>
                  <a:lnTo>
                    <a:pt x="50" y="5423"/>
                  </a:lnTo>
                  <a:lnTo>
                    <a:pt x="1" y="5521"/>
                  </a:lnTo>
                  <a:lnTo>
                    <a:pt x="1" y="5594"/>
                  </a:lnTo>
                  <a:lnTo>
                    <a:pt x="25" y="5692"/>
                  </a:lnTo>
                  <a:lnTo>
                    <a:pt x="74" y="5789"/>
                  </a:lnTo>
                  <a:lnTo>
                    <a:pt x="196" y="5911"/>
                  </a:lnTo>
                  <a:lnTo>
                    <a:pt x="3274" y="8647"/>
                  </a:lnTo>
                  <a:lnTo>
                    <a:pt x="3396" y="8769"/>
                  </a:lnTo>
                  <a:lnTo>
                    <a:pt x="3493" y="8915"/>
                  </a:lnTo>
                  <a:lnTo>
                    <a:pt x="3567" y="9086"/>
                  </a:lnTo>
                  <a:lnTo>
                    <a:pt x="3640" y="9257"/>
                  </a:lnTo>
                  <a:lnTo>
                    <a:pt x="3689" y="9428"/>
                  </a:lnTo>
                  <a:lnTo>
                    <a:pt x="3713" y="9599"/>
                  </a:lnTo>
                  <a:lnTo>
                    <a:pt x="3713" y="9770"/>
                  </a:lnTo>
                  <a:lnTo>
                    <a:pt x="3689" y="9941"/>
                  </a:lnTo>
                  <a:lnTo>
                    <a:pt x="2810" y="13995"/>
                  </a:lnTo>
                  <a:lnTo>
                    <a:pt x="2785" y="14142"/>
                  </a:lnTo>
                  <a:lnTo>
                    <a:pt x="2810" y="14240"/>
                  </a:lnTo>
                  <a:lnTo>
                    <a:pt x="2834" y="14337"/>
                  </a:lnTo>
                  <a:lnTo>
                    <a:pt x="2883" y="14411"/>
                  </a:lnTo>
                  <a:lnTo>
                    <a:pt x="2981" y="14435"/>
                  </a:lnTo>
                  <a:lnTo>
                    <a:pt x="3078" y="14459"/>
                  </a:lnTo>
                  <a:lnTo>
                    <a:pt x="3200" y="14411"/>
                  </a:lnTo>
                  <a:lnTo>
                    <a:pt x="3322" y="14362"/>
                  </a:lnTo>
                  <a:lnTo>
                    <a:pt x="6888" y="12261"/>
                  </a:lnTo>
                  <a:lnTo>
                    <a:pt x="7035" y="12188"/>
                  </a:lnTo>
                  <a:lnTo>
                    <a:pt x="7206" y="12139"/>
                  </a:lnTo>
                  <a:lnTo>
                    <a:pt x="7401" y="12115"/>
                  </a:lnTo>
                  <a:lnTo>
                    <a:pt x="7743" y="12115"/>
                  </a:lnTo>
                  <a:lnTo>
                    <a:pt x="7938" y="12139"/>
                  </a:lnTo>
                  <a:lnTo>
                    <a:pt x="8109" y="12188"/>
                  </a:lnTo>
                  <a:lnTo>
                    <a:pt x="8256" y="12261"/>
                  </a:lnTo>
                  <a:lnTo>
                    <a:pt x="11822" y="14362"/>
                  </a:lnTo>
                  <a:lnTo>
                    <a:pt x="11944" y="14411"/>
                  </a:lnTo>
                  <a:lnTo>
                    <a:pt x="12066" y="14459"/>
                  </a:lnTo>
                  <a:lnTo>
                    <a:pt x="12164" y="14435"/>
                  </a:lnTo>
                  <a:lnTo>
                    <a:pt x="12261" y="14411"/>
                  </a:lnTo>
                  <a:lnTo>
                    <a:pt x="12310" y="14337"/>
                  </a:lnTo>
                  <a:lnTo>
                    <a:pt x="12335" y="14240"/>
                  </a:lnTo>
                  <a:lnTo>
                    <a:pt x="12359" y="14142"/>
                  </a:lnTo>
                  <a:lnTo>
                    <a:pt x="12335" y="13995"/>
                  </a:lnTo>
                  <a:lnTo>
                    <a:pt x="11455" y="9941"/>
                  </a:lnTo>
                  <a:lnTo>
                    <a:pt x="11431" y="9770"/>
                  </a:lnTo>
                  <a:lnTo>
                    <a:pt x="11431" y="9599"/>
                  </a:lnTo>
                  <a:lnTo>
                    <a:pt x="11455" y="9428"/>
                  </a:lnTo>
                  <a:lnTo>
                    <a:pt x="11504" y="9257"/>
                  </a:lnTo>
                  <a:lnTo>
                    <a:pt x="11577" y="9086"/>
                  </a:lnTo>
                  <a:lnTo>
                    <a:pt x="11651" y="8915"/>
                  </a:lnTo>
                  <a:lnTo>
                    <a:pt x="11748" y="8769"/>
                  </a:lnTo>
                  <a:lnTo>
                    <a:pt x="11870" y="8647"/>
                  </a:lnTo>
                  <a:lnTo>
                    <a:pt x="14948" y="5911"/>
                  </a:lnTo>
                  <a:lnTo>
                    <a:pt x="15070" y="5789"/>
                  </a:lnTo>
                  <a:lnTo>
                    <a:pt x="15119" y="5692"/>
                  </a:lnTo>
                  <a:lnTo>
                    <a:pt x="15143" y="5594"/>
                  </a:lnTo>
                  <a:lnTo>
                    <a:pt x="15143" y="5521"/>
                  </a:lnTo>
                  <a:lnTo>
                    <a:pt x="15094" y="5423"/>
                  </a:lnTo>
                  <a:lnTo>
                    <a:pt x="15021" y="5374"/>
                  </a:lnTo>
                  <a:lnTo>
                    <a:pt x="14899" y="5325"/>
                  </a:lnTo>
                  <a:lnTo>
                    <a:pt x="14752" y="5301"/>
                  </a:lnTo>
                  <a:lnTo>
                    <a:pt x="10649" y="4886"/>
                  </a:lnTo>
                  <a:lnTo>
                    <a:pt x="10478" y="4861"/>
                  </a:lnTo>
                  <a:lnTo>
                    <a:pt x="10332" y="4788"/>
                  </a:lnTo>
                  <a:lnTo>
                    <a:pt x="10161" y="4715"/>
                  </a:lnTo>
                  <a:lnTo>
                    <a:pt x="10014" y="4617"/>
                  </a:lnTo>
                  <a:lnTo>
                    <a:pt x="9868" y="4495"/>
                  </a:lnTo>
                  <a:lnTo>
                    <a:pt x="9746" y="4373"/>
                  </a:lnTo>
                  <a:lnTo>
                    <a:pt x="9624" y="4226"/>
                  </a:lnTo>
                  <a:lnTo>
                    <a:pt x="9550" y="4104"/>
                  </a:lnTo>
                  <a:lnTo>
                    <a:pt x="7890" y="294"/>
                  </a:lnTo>
                  <a:lnTo>
                    <a:pt x="7816" y="172"/>
                  </a:lnTo>
                  <a:lnTo>
                    <a:pt x="7743" y="74"/>
                  </a:lnTo>
                  <a:lnTo>
                    <a:pt x="7645" y="25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5E7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8447" y="459626"/>
              <a:ext cx="1284550" cy="145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77;p15"/>
          <p:cNvSpPr txBox="1">
            <a:spLocks/>
          </p:cNvSpPr>
          <p:nvPr/>
        </p:nvSpPr>
        <p:spPr>
          <a:xfrm>
            <a:off x="285815" y="317414"/>
            <a:ext cx="7191600" cy="728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/>
            <a:r>
              <a:rPr lang="ru-RU" sz="32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Ограничения </a:t>
            </a:r>
            <a:r>
              <a:rPr lang="en-US" sz="3200" dirty="0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JSX - </a:t>
            </a:r>
            <a:r>
              <a:rPr lang="en-US" sz="3200" dirty="0" err="1" smtClean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className</a:t>
            </a:r>
            <a:endParaRPr lang="ru-RU" sz="32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1126333"/>
            <a:ext cx="9144001" cy="4013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065621"/>
      </p:ext>
    </p:extLst>
  </p:cSld>
  <p:clrMapOvr>
    <a:masterClrMapping/>
  </p:clrMapOvr>
</p:sld>
</file>

<file path=ppt/theme/theme1.xml><?xml version="1.0" encoding="utf-8"?>
<a:theme xmlns:a="http://schemas.openxmlformats.org/drawingml/2006/main" name="Oliv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1317</TotalTime>
  <Words>184</Words>
  <Application>Microsoft Office PowerPoint</Application>
  <PresentationFormat>Экран (16:9)</PresentationFormat>
  <Paragraphs>87</Paragraphs>
  <Slides>35</Slides>
  <Notes>35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35</vt:i4>
      </vt:variant>
    </vt:vector>
  </HeadingPairs>
  <TitlesOfParts>
    <vt:vector size="41" baseType="lpstr">
      <vt:lpstr>Montserrat Light</vt:lpstr>
      <vt:lpstr>Arial</vt:lpstr>
      <vt:lpstr>Raleway Light</vt:lpstr>
      <vt:lpstr>Raleway ExtraBold</vt:lpstr>
      <vt:lpstr>Montserrat</vt:lpstr>
      <vt:lpstr>Olivia template</vt:lpstr>
      <vt:lpstr>POWERCODE ACADEMY</vt:lpstr>
      <vt:lpstr>Занятие 22  JSX синтаксис, React-компонент, передача данных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POWERCODE ACADEMY</dc:title>
  <cp:lastModifiedBy>Пользователь Windows</cp:lastModifiedBy>
  <cp:revision>68</cp:revision>
  <dcterms:modified xsi:type="dcterms:W3CDTF">2019-04-24T15:07:42Z</dcterms:modified>
</cp:coreProperties>
</file>